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2063751" y="1701800"/>
            <a:ext cx="9211733" cy="1082675"/>
          </a:xfrm>
        </p:spPr>
        <p:txBody>
          <a:bodyPr/>
          <a:lstStyle>
            <a:lvl1pPr algn="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2063751" y="2927350"/>
            <a:ext cx="9218083" cy="1752600"/>
          </a:xfrm>
        </p:spPr>
        <p:txBody>
          <a:bodyPr/>
          <a:lstStyle>
            <a:lvl1pPr marL="0" indent="0" algn="r">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5C5B46F-BFFE-48CF-873D-0C2761A934CD}" type="datetimeFigureOut">
              <a:rPr lang="en-US" smtClean="0"/>
              <a:t>8/27/2025</a:t>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C3A9572-0294-4067-BB15-DC3212794EE9}" type="slidenum">
              <a:rPr lang="en-US" smtClean="0"/>
              <a:t>‹#›</a:t>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C5B46F-BFFE-48CF-873D-0C2761A934CD}"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C5B46F-BFFE-48CF-873D-0C2761A934CD}"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5C5B46F-BFFE-48CF-873D-0C2761A934CD}"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fld id="{95C5B46F-BFFE-48CF-873D-0C2761A934CD}" type="datetimeFigureOut">
              <a:rPr lang="en-US" smtClean="0"/>
              <a:t>8/27/2025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C5B46F-BFFE-48CF-873D-0C2761A934CD}"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C5B46F-BFFE-48CF-873D-0C2761A934CD}" type="datetimeFigureOut">
              <a:rPr lang="en-US" smtClean="0"/>
              <a:t>8/27/2025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5C5B46F-BFFE-48CF-873D-0C2761A934CD}" type="datetimeFigureOut">
              <a:rPr lang="en-US" smtClean="0"/>
              <a:t>8/27/2025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C5B46F-BFFE-48CF-873D-0C2761A934CD}" type="datetimeFigureOut">
              <a:rPr lang="en-US" smtClean="0"/>
              <a:t>8/27/2025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5B46F-BFFE-48CF-873D-0C2761A934CD}"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C5B46F-BFFE-48CF-873D-0C2761A934CD}" type="datetimeFigureOut">
              <a:rPr lang="en-US" smtClean="0"/>
              <a:t>8/27/2025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3A9572-0294-4067-BB15-DC3212794EE9}" type="slidenum">
              <a:rPr lang="en-US" smtClean="0"/>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p:cNvPicPr>
            <a:picLocks noChangeAspect="1"/>
          </p:cNvPicPr>
          <p:nvPr/>
        </p:nvPicPr>
        <p:blipFill>
          <a:blip r:embed="rId13"/>
          <a:stretch>
            <a:fillRect/>
          </a:stretch>
        </p:blipFill>
        <p:spPr>
          <a:xfrm>
            <a:off x="-8467" y="0"/>
            <a:ext cx="12200467"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95C5B46F-BFFE-48CF-873D-0C2761A934CD}" type="datetimeFigureOut">
              <a:rPr lang="en-US" smtClean="0"/>
              <a:t>8/27/2025</a:t>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C3A9572-0294-4067-BB15-DC3212794EE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infographicszone.com/auto-infographics/5-environmental-benefits-of-electric-vehicles?utm_source=chatgpt.com" TargetMode="External"/><Relationship Id="rId7" Type="http://schemas.openxmlformats.org/officeDocument/2006/relationships/hyperlink" Target="https://www.lifewire.com/pros-and-cons-of-buying-an-ev-11682370?utm_source=chatgpt.com"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en.wikipedia.org/wiki/Electric_vehicle?utm_source=chatgpt.com" TargetMode="External"/><Relationship Id="rId5" Type="http://schemas.openxmlformats.org/officeDocument/2006/relationships/hyperlink" Target="https://greenerideal.com/infographics/how-electric-vehicles-work?utm_source=chatgpt.com" TargetMode="External"/><Relationship Id="rId4" Type="http://schemas.openxmlformats.org/officeDocument/2006/relationships/hyperlink" Target="https://infographicplaza.com/5-environmental-benefits-of-electric-vehicles/?utm_source=chatgpt.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000"/>
              <a:t>TỔNG KẾT CHƯƠNG I</a:t>
            </a:r>
          </a:p>
        </p:txBody>
      </p:sp>
      <p:sp>
        <p:nvSpPr>
          <p:cNvPr id="6" name="Text Box 5"/>
          <p:cNvSpPr txBox="1"/>
          <p:nvPr/>
        </p:nvSpPr>
        <p:spPr>
          <a:xfrm>
            <a:off x="8024495" y="3857625"/>
            <a:ext cx="4012565" cy="1014730"/>
          </a:xfrm>
          <a:prstGeom prst="rect">
            <a:avLst/>
          </a:prstGeom>
          <a:noFill/>
        </p:spPr>
        <p:txBody>
          <a:bodyPr wrap="square" rtlCol="0">
            <a:spAutoFit/>
          </a:bodyPr>
          <a:lstStyle/>
          <a:p>
            <a:r>
              <a:rPr lang="en-US" sz="2000"/>
              <a:t>Họ và tên: Bùi Xuân Huy</a:t>
            </a:r>
            <a:br>
              <a:rPr lang="en-US" sz="2000"/>
            </a:br>
            <a:r>
              <a:rPr lang="en-US" sz="2000"/>
              <a:t>Lớp: D_CNO K13A </a:t>
            </a:r>
            <a:br>
              <a:rPr lang="en-US" sz="2000"/>
            </a:br>
            <a:r>
              <a:rPr lang="en-US" sz="2000"/>
              <a:t>Môn học: XE ÔTÔ ĐIỆN</a:t>
            </a:r>
            <a:r>
              <a:rPr lang="en-US"/>
              <a:t> </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Phân loại các xe thuần điện ( EVs ) </a:t>
            </a:r>
          </a:p>
        </p:txBody>
      </p:sp>
      <p:pic>
        <p:nvPicPr>
          <p:cNvPr id="4" name="Content Placeholder 3"/>
          <p:cNvPicPr>
            <a:picLocks noGrp="1" noChangeAspect="1"/>
          </p:cNvPicPr>
          <p:nvPr>
            <p:ph idx="1"/>
          </p:nvPr>
        </p:nvPicPr>
        <p:blipFill>
          <a:blip r:embed="rId2"/>
          <a:stretch>
            <a:fillRect/>
          </a:stretch>
        </p:blipFill>
        <p:spPr>
          <a:xfrm>
            <a:off x="1919605" y="1311275"/>
            <a:ext cx="8351520" cy="46786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sym typeface="+mn-ea"/>
              </a:rPr>
              <a:t>Phân loại </a:t>
            </a:r>
            <a:endParaRPr lang="en-US"/>
          </a:p>
        </p:txBody>
      </p:sp>
      <p:pic>
        <p:nvPicPr>
          <p:cNvPr id="4" name="Content Placeholder 3"/>
          <p:cNvPicPr>
            <a:picLocks noGrp="1" noChangeAspect="1"/>
          </p:cNvPicPr>
          <p:nvPr>
            <p:ph idx="1"/>
          </p:nvPr>
        </p:nvPicPr>
        <p:blipFill>
          <a:blip r:embed="rId2"/>
          <a:stretch>
            <a:fillRect/>
          </a:stretch>
        </p:blipFill>
        <p:spPr>
          <a:xfrm>
            <a:off x="1455420" y="1386840"/>
            <a:ext cx="8567420" cy="47409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Phân loại</a:t>
            </a:r>
          </a:p>
        </p:txBody>
      </p:sp>
      <p:pic>
        <p:nvPicPr>
          <p:cNvPr id="4" name="Content Placeholder 3"/>
          <p:cNvPicPr>
            <a:picLocks noGrp="1" noChangeAspect="1"/>
          </p:cNvPicPr>
          <p:nvPr>
            <p:ph idx="1"/>
          </p:nvPr>
        </p:nvPicPr>
        <p:blipFill>
          <a:blip r:embed="rId2"/>
          <a:stretch>
            <a:fillRect/>
          </a:stretch>
        </p:blipFill>
        <p:spPr>
          <a:xfrm>
            <a:off x="2376805" y="1387475"/>
            <a:ext cx="7437120" cy="452628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Kết luận</a:t>
            </a:r>
          </a:p>
        </p:txBody>
      </p:sp>
      <p:pic>
        <p:nvPicPr>
          <p:cNvPr id="5" name="Picture 4"/>
          <p:cNvPicPr/>
          <p:nvPr/>
        </p:nvPicPr>
        <p:blipFill>
          <a:blip r:embed="rId2"/>
          <a:stretch>
            <a:fillRect/>
          </a:stretch>
        </p:blipFill>
        <p:spPr>
          <a:xfrm>
            <a:off x="609600" y="2872105"/>
            <a:ext cx="4876800" cy="3255645"/>
          </a:xfrm>
          <a:prstGeom prst="rect">
            <a:avLst/>
          </a:prstGeom>
        </p:spPr>
      </p:pic>
      <p:pic>
        <p:nvPicPr>
          <p:cNvPr id="6" name="Picture 5"/>
          <p:cNvPicPr/>
          <p:nvPr/>
        </p:nvPicPr>
        <p:blipFill>
          <a:blip r:embed="rId3"/>
          <a:stretch>
            <a:fillRect/>
          </a:stretch>
        </p:blipFill>
        <p:spPr>
          <a:xfrm>
            <a:off x="609600" y="773430"/>
            <a:ext cx="6086475" cy="2448560"/>
          </a:xfrm>
          <a:prstGeom prst="rect">
            <a:avLst/>
          </a:prstGeom>
        </p:spPr>
      </p:pic>
      <p:sp>
        <p:nvSpPr>
          <p:cNvPr id="7" name="Text Box 6"/>
          <p:cNvSpPr txBox="1"/>
          <p:nvPr/>
        </p:nvSpPr>
        <p:spPr>
          <a:xfrm>
            <a:off x="7027545" y="1407795"/>
            <a:ext cx="4850765" cy="5133975"/>
          </a:xfrm>
          <a:prstGeom prst="rect">
            <a:avLst/>
          </a:prstGeom>
          <a:noFill/>
        </p:spPr>
        <p:txBody>
          <a:bodyPr wrap="square" rtlCol="0">
            <a:noAutofit/>
          </a:bodyPr>
          <a:lstStyle/>
          <a:p>
            <a:r>
              <a:rPr lang="en-US" altLang="en-US" sz="1400"/>
              <a:t>Ô tô điện (EV) đang trở thành xu hướng tất yếu toàn cầu </a:t>
            </a:r>
            <a:r>
              <a:rPr lang="zh-CN" altLang="en-US" sz="1400"/>
              <a:t>🌍</a:t>
            </a:r>
            <a:r>
              <a:rPr lang="en-US" altLang="en-US" sz="1400"/>
              <a:t>, được thúc đẩy bởi nhu cầu giảm khí thải, bảo vệ môi trường và tiết kiệm năng lượng.</a:t>
            </a:r>
          </a:p>
          <a:p>
            <a:endParaRPr lang="en-US" altLang="en-US" sz="1400"/>
          </a:p>
          <a:p>
            <a:r>
              <a:rPr lang="en-US" altLang="en-US" sz="1400"/>
              <a:t>Các hãng xe lớn (Tesla, Toyota, Hyundai, VinFast, BYD…) đều đang đầu tư mạnh vào EV, đồng thời nhiều quốc gia ban hành chính sách hạn chế xe xăng và khuyến khích xe điện (trợ giá, miễn thuế, phát triển hạ tầng sạc).</a:t>
            </a:r>
          </a:p>
          <a:p>
            <a:endParaRPr lang="en-US" altLang="en-US" sz="1400"/>
          </a:p>
          <a:p>
            <a:r>
              <a:rPr lang="en-US" altLang="en-US" sz="1400"/>
              <a:t>Công nghệ pin và sạc nhanh đang cải thiện liên tục → giúp xe điện chạy xa hơn, sạc nhanh hơn, giảm bớt lo ngại về phạm vi và thời gian chờ.</a:t>
            </a:r>
          </a:p>
          <a:p>
            <a:endParaRPr lang="en-US" altLang="en-US" sz="1400"/>
          </a:p>
          <a:p>
            <a:r>
              <a:rPr lang="en-US" altLang="en-US" sz="1400"/>
              <a:t>Tuy còn tồn tại nhược điểm (giá cao, hạ tầng sạc chưa đồng bộ, pin cần cải tiến), nhưng với tốc độ phát triển hiện nay, dự báo 5–10 năm tới xe điện sẽ chiếm ưu thế ở nhiều thị trường, đặc biệt là châu Âu, Mỹ, Trung Quốc và cả Đông Nam Á.</a:t>
            </a:r>
          </a:p>
          <a:p>
            <a:endParaRPr lang="en-US" altLang="en-US" sz="1400"/>
          </a:p>
          <a:p>
            <a:r>
              <a:rPr lang="zh-CN" altLang="en-US" sz="1400"/>
              <a:t>👉</a:t>
            </a:r>
            <a:r>
              <a:rPr lang="en-US" altLang="en-US" sz="1400"/>
              <a:t> Tóm lại: Ô tô điện không chỉ là trào lưu ngắn hạn, mà là tương lai của ngành công nghiệp ô tô, hướng tới giao thông xanh, thông minh và bền vững</a:t>
            </a:r>
          </a:p>
          <a:p>
            <a:endParaRPr lang="en-US"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Tổng quan xu hướng ô tô điện </a:t>
            </a:r>
          </a:p>
        </p:txBody>
      </p:sp>
      <p:sp>
        <p:nvSpPr>
          <p:cNvPr id="3" name="Content Placeholder 2"/>
          <p:cNvSpPr>
            <a:spLocks noGrp="1"/>
          </p:cNvSpPr>
          <p:nvPr>
            <p:ph idx="1"/>
          </p:nvPr>
        </p:nvSpPr>
        <p:spPr/>
        <p:txBody>
          <a:bodyPr/>
          <a:lstStyle/>
          <a:p>
            <a:r>
              <a:rPr lang="en-US" altLang="en-US"/>
              <a:t>Tốc độ tăng trưởng mạnh mẽ</a:t>
            </a:r>
          </a:p>
          <a:p>
            <a:endParaRPr lang="en-US" altLang="en-US"/>
          </a:p>
          <a:p>
            <a:r>
              <a:rPr lang="en-US" altLang="en-US"/>
              <a:t>2024: Gần 17–17,5 triệu xe điện (EV) được bán ra toàn cầu, chiếm khoảng 20–25% tổng doanh số ô tô</a:t>
            </a:r>
          </a:p>
          <a:p>
            <a:r>
              <a:rPr lang="en-US" altLang="en-US"/>
              <a:t>Q1/2025: Tăng trưởng +35% so với cùng kỳ 2024, với hơn 4 triệu xe điện bán ra, trong đó 60% tại Trung Quốc. Thị phần EV tại Trung Quốc trong quý này chỉ dưới 45% tháng 1 nhưng đã vượt 50% ở các tháng 2 và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Xu hướng toàn cầu về nhu cầu sử dụng ô tô điện</a:t>
            </a:r>
          </a:p>
        </p:txBody>
      </p:sp>
      <p:pic>
        <p:nvPicPr>
          <p:cNvPr id="4" name="Picture 3"/>
          <p:cNvPicPr/>
          <p:nvPr/>
        </p:nvPicPr>
        <p:blipFill>
          <a:blip r:embed="rId2"/>
          <a:stretch>
            <a:fillRect/>
          </a:stretch>
        </p:blipFill>
        <p:spPr>
          <a:xfrm>
            <a:off x="6842760" y="2906395"/>
            <a:ext cx="5349240" cy="3281680"/>
          </a:xfrm>
          <a:prstGeom prst="rect">
            <a:avLst/>
          </a:prstGeom>
        </p:spPr>
      </p:pic>
      <p:pic>
        <p:nvPicPr>
          <p:cNvPr id="5" name="Picture 4"/>
          <p:cNvPicPr/>
          <p:nvPr/>
        </p:nvPicPr>
        <p:blipFill>
          <a:blip r:embed="rId3"/>
          <a:stretch>
            <a:fillRect/>
          </a:stretch>
        </p:blipFill>
        <p:spPr>
          <a:xfrm>
            <a:off x="1671955" y="2820035"/>
            <a:ext cx="4889500" cy="3368040"/>
          </a:xfrm>
          <a:prstGeom prst="rect">
            <a:avLst/>
          </a:prstGeom>
        </p:spPr>
      </p:pic>
      <p:sp>
        <p:nvSpPr>
          <p:cNvPr id="6" name="Text Box 5"/>
          <p:cNvSpPr txBox="1"/>
          <p:nvPr/>
        </p:nvSpPr>
        <p:spPr>
          <a:xfrm>
            <a:off x="1437005" y="1012190"/>
            <a:ext cx="8546465" cy="1158875"/>
          </a:xfrm>
          <a:prstGeom prst="rect">
            <a:avLst/>
          </a:prstGeom>
          <a:noFill/>
        </p:spPr>
        <p:txBody>
          <a:bodyPr wrap="square" rtlCol="0">
            <a:noAutofit/>
          </a:bodyPr>
          <a:lstStyle/>
          <a:p>
            <a:r>
              <a:rPr lang="en-US" altLang="en-US"/>
              <a:t>1. Tăng trưởng nhanh chóng trong tỷ lệ xe điện toàn cầu (2019 vs 2025): Biểu đồ vòng tròn cho thấy sự chuyển dịch mạnh từ xe động cơ đốt trong sang các loại xe điện và hybrid — từ 9% vào năm 2019 lên 43% vào Q1/2025</a:t>
            </a:r>
          </a:p>
          <a:p>
            <a:r>
              <a:rPr lang="en-US"/>
              <a:t>2. T</a:t>
            </a:r>
            <a:r>
              <a:rPr lang="en-US" altLang="en-US"/>
              <a:t>ăng trưởng theo khu vực và lãnh thổ: Đồ thị biểu thị rõ sự bùng nổ doanh số EV tại Trung Quốc, trong khi châu Âu và Mỹ tăng trưởng chậm hơn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9391015" cy="1498600"/>
          </a:xfrm>
        </p:spPr>
        <p:txBody>
          <a:bodyPr/>
          <a:lstStyle/>
          <a:p>
            <a:pPr algn="ctr"/>
            <a:r>
              <a:rPr lang="en-US"/>
              <a:t>Hiệu suất</a:t>
            </a:r>
          </a:p>
        </p:txBody>
      </p:sp>
      <p:pic>
        <p:nvPicPr>
          <p:cNvPr id="5" name="Content Placeholder 4"/>
          <p:cNvPicPr>
            <a:picLocks noGrp="1" noChangeAspect="1"/>
          </p:cNvPicPr>
          <p:nvPr>
            <p:ph idx="1"/>
          </p:nvPr>
        </p:nvPicPr>
        <p:blipFill>
          <a:blip r:embed="rId2"/>
          <a:stretch>
            <a:fillRect/>
          </a:stretch>
        </p:blipFill>
        <p:spPr>
          <a:xfrm>
            <a:off x="1290955" y="1688465"/>
            <a:ext cx="9079865" cy="44932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50290"/>
            <a:ext cx="10972800" cy="5202555"/>
          </a:xfrm>
        </p:spPr>
        <p:txBody>
          <a:bodyPr/>
          <a:lstStyle/>
          <a:p>
            <a:r>
              <a:rPr lang="en-US" altLang="en-US" sz="1500"/>
              <a:t>Động cơ &amp; hiệu suất</a:t>
            </a:r>
          </a:p>
          <a:p>
            <a:endParaRPr lang="en-US" altLang="en-US" sz="1500"/>
          </a:p>
          <a:p>
            <a:r>
              <a:rPr lang="en-US" altLang="en-US" sz="1500"/>
              <a:t>Tăng tốc nhanh: Mô-men xoắn (torque) cực đại có ngay từ lúc khởi động → xe vọt đi rất “mượt” và nhanh hơn nhiều so với xe xăng cùng phân khúc.</a:t>
            </a:r>
          </a:p>
          <a:p>
            <a:r>
              <a:rPr lang="en-US" altLang="en-US" sz="1500"/>
              <a:t>Ít tiếng ồn &amp; rung: Động cơ điện hoạt động êm, gần như không có rung giật.</a:t>
            </a:r>
          </a:p>
          <a:p>
            <a:endParaRPr lang="en-US" altLang="en-US" sz="1500"/>
          </a:p>
          <a:p>
            <a:r>
              <a:rPr lang="en-US" altLang="en-US" sz="1500"/>
              <a:t>Năng lượng &amp; pin</a:t>
            </a:r>
          </a:p>
          <a:p>
            <a:r>
              <a:rPr lang="en-US" altLang="en-US" sz="1500"/>
              <a:t>Sử dụng pin sạc (Lithium-ion, LFP, đang hướng tới Solid-state) thay cho xăng/dầu.</a:t>
            </a:r>
          </a:p>
          <a:p>
            <a:r>
              <a:rPr lang="en-US" altLang="en-US" sz="1500"/>
              <a:t>Khả năng sạc linh hoạt: sạc chậm tại nhà, sạc nhanh (80% trong 20–30 phút), một số hãng còn có sạc siêu nhanh 350 kW.</a:t>
            </a:r>
          </a:p>
          <a:p>
            <a:r>
              <a:rPr lang="en-US" altLang="en-US" sz="1500"/>
              <a:t>Tái sinh năng lượng: Khi phanh hoặc xuống dốc, xe thu hồi năng lượng và nạp lại pin (regenerative braking).</a:t>
            </a:r>
          </a:p>
          <a:p>
            <a:endParaRPr lang="en-US" altLang="en-US" sz="1500"/>
          </a:p>
          <a:p>
            <a:r>
              <a:rPr lang="en-US" altLang="en-US" sz="1500"/>
              <a:t>Chi phí vận hành</a:t>
            </a:r>
          </a:p>
          <a:p>
            <a:r>
              <a:rPr lang="en-US" altLang="en-US" sz="1500"/>
              <a:t>Tiết kiệm nhiên liệu: Điện rẻ hơn xăng/dầu.</a:t>
            </a:r>
          </a:p>
          <a:p>
            <a:r>
              <a:rPr lang="en-US" altLang="en-US" sz="1500"/>
              <a:t>Bảo dưỡng đơn giản hơn: Không cần thay dầu động cơ, ít chi tiết chuyển động → ít hỏng vặt.</a:t>
            </a:r>
          </a:p>
          <a:p>
            <a:endParaRPr lang="en-US" altLang="en-US" sz="1500"/>
          </a:p>
          <a:p>
            <a:r>
              <a:rPr lang="en-US" altLang="en-US" sz="1500"/>
              <a:t>Công nghệ &amp; tiện nghi</a:t>
            </a:r>
          </a:p>
          <a:p>
            <a:r>
              <a:rPr lang="en-US" altLang="en-US" sz="1500"/>
              <a:t>Thông minh &amp; kết nối: Nhiều EV tích hợp sẵn hệ điều hành xe thông minh (AI, trợ lý ảo, bản đồ online).</a:t>
            </a:r>
          </a:p>
          <a:p>
            <a:r>
              <a:rPr lang="en-US" altLang="en-US" sz="1500"/>
              <a:t>Điều khiển từ xa qua app: kiểm tra pin, bật điều hoà trước khi lên xe, tìm xe trong bãi.</a:t>
            </a:r>
          </a:p>
          <a:p>
            <a:r>
              <a:rPr lang="en-US" altLang="en-US" sz="1500"/>
              <a:t>Cập nhật phần mềm OTA (Over-the-Air) như smartphone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0500"/>
            <a:ext cx="10972800" cy="582930"/>
          </a:xfrm>
        </p:spPr>
        <p:txBody>
          <a:bodyPr/>
          <a:lstStyle/>
          <a:p>
            <a:pPr algn="ctr"/>
            <a:r>
              <a:rPr lang="en-US"/>
              <a:t>Lợi ích của xe điện</a:t>
            </a:r>
          </a:p>
        </p:txBody>
      </p:sp>
      <p:pic>
        <p:nvPicPr>
          <p:cNvPr id="4" name="Picture 3"/>
          <p:cNvPicPr/>
          <p:nvPr/>
        </p:nvPicPr>
        <p:blipFill>
          <a:blip r:embed="rId2"/>
          <a:stretch>
            <a:fillRect/>
          </a:stretch>
        </p:blipFill>
        <p:spPr>
          <a:xfrm>
            <a:off x="609600" y="3031490"/>
            <a:ext cx="4688840" cy="3182620"/>
          </a:xfrm>
          <a:prstGeom prst="rect">
            <a:avLst/>
          </a:prstGeom>
        </p:spPr>
      </p:pic>
      <p:sp>
        <p:nvSpPr>
          <p:cNvPr id="5" name="Text Box 4"/>
          <p:cNvSpPr txBox="1"/>
          <p:nvPr/>
        </p:nvSpPr>
        <p:spPr>
          <a:xfrm>
            <a:off x="1451610" y="1861185"/>
            <a:ext cx="2759075" cy="1054735"/>
          </a:xfrm>
          <a:prstGeom prst="rect">
            <a:avLst/>
          </a:prstGeom>
          <a:noFill/>
        </p:spPr>
        <p:txBody>
          <a:bodyPr wrap="square" rtlCol="0">
            <a:noAutofit/>
          </a:bodyPr>
          <a:lstStyle/>
          <a:p>
            <a:r>
              <a:rPr lang="en-US"/>
              <a:t>Giảm khí thải nhà kính, cải thiện chất lượng không khí và sử dụng năng lượng sạch</a:t>
            </a:r>
          </a:p>
          <a:p>
            <a:endParaRPr lang="en-US"/>
          </a:p>
        </p:txBody>
      </p:sp>
      <p:pic>
        <p:nvPicPr>
          <p:cNvPr id="7" name="Picture 6"/>
          <p:cNvPicPr/>
          <p:nvPr/>
        </p:nvPicPr>
        <p:blipFill>
          <a:blip r:embed="rId3"/>
          <a:stretch>
            <a:fillRect/>
          </a:stretch>
        </p:blipFill>
        <p:spPr>
          <a:xfrm>
            <a:off x="5770880" y="1062355"/>
            <a:ext cx="3328035" cy="5151755"/>
          </a:xfrm>
          <a:prstGeom prst="rect">
            <a:avLst/>
          </a:prstGeom>
        </p:spPr>
      </p:pic>
      <p:sp>
        <p:nvSpPr>
          <p:cNvPr id="8" name="Text Box 7"/>
          <p:cNvSpPr txBox="1"/>
          <p:nvPr/>
        </p:nvSpPr>
        <p:spPr>
          <a:xfrm>
            <a:off x="9573260" y="2916555"/>
            <a:ext cx="2305050" cy="2621915"/>
          </a:xfrm>
          <a:prstGeom prst="rect">
            <a:avLst/>
          </a:prstGeom>
          <a:noFill/>
        </p:spPr>
        <p:txBody>
          <a:bodyPr wrap="square" rtlCol="0">
            <a:noAutofit/>
          </a:bodyPr>
          <a:lstStyle/>
          <a:p>
            <a:r>
              <a:rPr lang="en-US" altLang="en-US"/>
              <a:t>Đặc biệt hướng về gia đình và người dùng cá nhân — đề cập lợi ích kinh tế rõ ràng như tiết kiệm nhiên liệu và chi phí hàng ngày</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a:t>Tiết kiệm –  sạch – lái sướng – công nghệ tân tiến</a:t>
            </a:r>
          </a:p>
        </p:txBody>
      </p:sp>
      <p:graphicFrame>
        <p:nvGraphicFramePr>
          <p:cNvPr id="4" name="Table 3"/>
          <p:cNvGraphicFramePr/>
          <p:nvPr>
            <p:custDataLst>
              <p:tags r:id="rId1"/>
            </p:custDataLst>
            <p:extLst>
              <p:ext uri="{D42A27DB-BD31-4B8C-83A1-F6EECF244321}">
                <p14:modId xmlns:p14="http://schemas.microsoft.com/office/powerpoint/2010/main" val="2382414441"/>
              </p:ext>
            </p:extLst>
          </p:nvPr>
        </p:nvGraphicFramePr>
        <p:xfrm>
          <a:off x="853440" y="1631576"/>
          <a:ext cx="9868348" cy="3811645"/>
        </p:xfrm>
        <a:graphic>
          <a:graphicData uri="http://schemas.openxmlformats.org/drawingml/2006/table">
            <a:tbl>
              <a:tblPr/>
              <a:tblGrid>
                <a:gridCol w="4934174">
                  <a:extLst>
                    <a:ext uri="{9D8B030D-6E8A-4147-A177-3AD203B41FA5}">
                      <a16:colId xmlns:a16="http://schemas.microsoft.com/office/drawing/2014/main" val="20000"/>
                    </a:ext>
                  </a:extLst>
                </a:gridCol>
                <a:gridCol w="4934174">
                  <a:extLst>
                    <a:ext uri="{9D8B030D-6E8A-4147-A177-3AD203B41FA5}">
                      <a16:colId xmlns:a16="http://schemas.microsoft.com/office/drawing/2014/main" val="20001"/>
                    </a:ext>
                  </a:extLst>
                </a:gridCol>
              </a:tblGrid>
              <a:tr h="346235">
                <a:tc>
                  <a:txBody>
                    <a:bodyPr/>
                    <a:lstStyle/>
                    <a:p>
                      <a:r>
                        <a:rPr sz="1500"/>
                        <a:t>Lợi ích</a:t>
                      </a:r>
                    </a:p>
                  </a:txBody>
                  <a:tcPr marL="0" marR="0" marT="0" marB="0" anchor="ctr">
                    <a:lnL>
                      <a:noFill/>
                    </a:lnL>
                    <a:lnR>
                      <a:noFill/>
                    </a:lnR>
                    <a:lnT>
                      <a:noFill/>
                    </a:lnT>
                    <a:lnB>
                      <a:noFill/>
                    </a:lnB>
                    <a:noFill/>
                  </a:tcPr>
                </a:tc>
                <a:tc>
                  <a:txBody>
                    <a:bodyPr/>
                    <a:lstStyle/>
                    <a:p>
                      <a:r>
                        <a:rPr sz="1500"/>
                        <a:t>Mô tả ngắn gọn</a:t>
                      </a:r>
                    </a:p>
                  </a:txBody>
                  <a:tcPr marL="0" marR="0" marT="0" marB="0" anchor="ctr">
                    <a:lnL>
                      <a:noFill/>
                    </a:lnL>
                    <a:lnR>
                      <a:noFill/>
                    </a:lnR>
                    <a:lnT>
                      <a:noFill/>
                    </a:lnT>
                    <a:lnB>
                      <a:noFill/>
                    </a:lnB>
                    <a:noFill/>
                  </a:tcPr>
                </a:tc>
                <a:extLst>
                  <a:ext uri="{0D108BD9-81ED-4DB2-BD59-A6C34878D82A}">
                    <a16:rowId xmlns:a16="http://schemas.microsoft.com/office/drawing/2014/main" val="10000"/>
                  </a:ext>
                </a:extLst>
              </a:tr>
              <a:tr h="693695">
                <a:tc>
                  <a:txBody>
                    <a:bodyPr/>
                    <a:lstStyle/>
                    <a:p>
                      <a:r>
                        <a:rPr sz="1500"/>
                        <a:t>Bảo vệ môi trường</a:t>
                      </a:r>
                    </a:p>
                  </a:txBody>
                  <a:tcPr marL="0" marR="0" marT="0" marB="0" anchor="ctr">
                    <a:lnL>
                      <a:noFill/>
                    </a:lnL>
                    <a:lnR>
                      <a:noFill/>
                    </a:lnR>
                    <a:lnT>
                      <a:noFill/>
                    </a:lnT>
                    <a:lnB>
                      <a:noFill/>
                    </a:lnB>
                    <a:noFill/>
                  </a:tcPr>
                </a:tc>
                <a:tc>
                  <a:txBody>
                    <a:bodyPr/>
                    <a:lstStyle/>
                    <a:p>
                      <a:r>
                        <a:rPr sz="1500" dirty="0"/>
                        <a:t>Xe </a:t>
                      </a:r>
                      <a:r>
                        <a:rPr sz="1500" dirty="0" err="1"/>
                        <a:t>điện</a:t>
                      </a:r>
                      <a:r>
                        <a:rPr sz="1500" dirty="0"/>
                        <a:t> </a:t>
                      </a:r>
                      <a:r>
                        <a:rPr sz="1500" dirty="0" err="1"/>
                        <a:t>không</a:t>
                      </a:r>
                      <a:r>
                        <a:rPr sz="1500" dirty="0"/>
                        <a:t> </a:t>
                      </a:r>
                      <a:r>
                        <a:rPr sz="1500" dirty="0" err="1"/>
                        <a:t>phát</a:t>
                      </a:r>
                      <a:r>
                        <a:rPr sz="1500" dirty="0"/>
                        <a:t> </a:t>
                      </a:r>
                      <a:r>
                        <a:rPr sz="1500" dirty="0" err="1"/>
                        <a:t>thải</a:t>
                      </a:r>
                      <a:r>
                        <a:rPr sz="1500" dirty="0"/>
                        <a:t> </a:t>
                      </a:r>
                      <a:r>
                        <a:rPr sz="1500" dirty="0" err="1"/>
                        <a:t>trực</a:t>
                      </a:r>
                      <a:r>
                        <a:rPr sz="1500" dirty="0"/>
                        <a:t> </a:t>
                      </a:r>
                      <a:r>
                        <a:rPr sz="1500" dirty="0" err="1"/>
                        <a:t>tiếp</a:t>
                      </a:r>
                      <a:r>
                        <a:rPr sz="1500" dirty="0"/>
                        <a:t>, </a:t>
                      </a:r>
                      <a:r>
                        <a:rPr sz="1500" dirty="0" err="1"/>
                        <a:t>giúp</a:t>
                      </a:r>
                      <a:r>
                        <a:rPr sz="1500" dirty="0"/>
                        <a:t> </a:t>
                      </a:r>
                      <a:r>
                        <a:rPr sz="1500" dirty="0" err="1"/>
                        <a:t>giảm</a:t>
                      </a:r>
                      <a:r>
                        <a:rPr sz="1500" dirty="0"/>
                        <a:t> CO₂ </a:t>
                      </a:r>
                      <a:r>
                        <a:rPr sz="1500" dirty="0" err="1"/>
                        <a:t>và</a:t>
                      </a:r>
                      <a:r>
                        <a:rPr sz="1500" dirty="0"/>
                        <a:t> </a:t>
                      </a:r>
                      <a:r>
                        <a:rPr sz="1500" dirty="0" err="1"/>
                        <a:t>cải</a:t>
                      </a:r>
                      <a:r>
                        <a:rPr sz="1500" dirty="0"/>
                        <a:t> </a:t>
                      </a:r>
                      <a:r>
                        <a:rPr sz="1500" dirty="0" err="1"/>
                        <a:t>thiện</a:t>
                      </a:r>
                      <a:r>
                        <a:rPr sz="1500" dirty="0"/>
                        <a:t> </a:t>
                      </a:r>
                      <a:r>
                        <a:rPr sz="1500" dirty="0" err="1"/>
                        <a:t>chất</a:t>
                      </a:r>
                      <a:r>
                        <a:rPr sz="1500" dirty="0"/>
                        <a:t> </a:t>
                      </a:r>
                      <a:r>
                        <a:rPr sz="1500" dirty="0" err="1"/>
                        <a:t>lượng</a:t>
                      </a:r>
                      <a:r>
                        <a:rPr sz="1500" dirty="0"/>
                        <a:t> </a:t>
                      </a:r>
                      <a:r>
                        <a:rPr sz="1500" dirty="0" err="1"/>
                        <a:t>không</a:t>
                      </a:r>
                      <a:r>
                        <a:rPr sz="1500" dirty="0"/>
                        <a:t> </a:t>
                      </a:r>
                      <a:r>
                        <a:rPr sz="1500" dirty="0" err="1"/>
                        <a:t>khí</a:t>
                      </a:r>
                      <a:r>
                        <a:rPr sz="1500" dirty="0"/>
                        <a:t>. (</a:t>
                      </a:r>
                      <a:r>
                        <a:rPr sz="1500" dirty="0">
                          <a:hlinkClick r:id="rId3" tooltip="5 Environmental Benefits of Electric Vehicles – Infographics Zone"/>
                        </a:rPr>
                        <a:t>Infographics Zone</a:t>
                      </a:r>
                      <a:r>
                        <a:rPr sz="1500" dirty="0"/>
                        <a:t>, </a:t>
                      </a:r>
                      <a:r>
                        <a:rPr sz="1500" dirty="0">
                          <a:hlinkClick r:id="rId4" tooltip="5 Environmental Benefits of Electric Vehicles [INFOGRAPHIC] - Infographic Plaza"/>
                        </a:rPr>
                        <a:t>Infographic Plaza</a:t>
                      </a:r>
                      <a:r>
                        <a:rPr sz="1500" dirty="0"/>
                        <a:t>)</a:t>
                      </a:r>
                      <a:endParaRPr sz="1500" dirty="0">
                        <a:hlinkClick r:id="rId4" tooltip="5 Environmental Benefits of Electric Vehicles [INFOGRAPHIC] - Infographic Plaza"/>
                      </a:endParaRPr>
                    </a:p>
                  </a:txBody>
                  <a:tcPr marL="0" marR="0" marT="0" marB="0" anchor="ctr">
                    <a:lnL>
                      <a:noFill/>
                    </a:lnL>
                    <a:lnR>
                      <a:noFill/>
                    </a:lnR>
                    <a:lnT>
                      <a:noFill/>
                    </a:lnT>
                    <a:lnB>
                      <a:noFill/>
                    </a:lnB>
                    <a:noFill/>
                  </a:tcPr>
                </a:tc>
                <a:extLst>
                  <a:ext uri="{0D108BD9-81ED-4DB2-BD59-A6C34878D82A}">
                    <a16:rowId xmlns:a16="http://schemas.microsoft.com/office/drawing/2014/main" val="10001"/>
                  </a:ext>
                </a:extLst>
              </a:tr>
              <a:tr h="691856">
                <a:tc>
                  <a:txBody>
                    <a:bodyPr/>
                    <a:lstStyle/>
                    <a:p>
                      <a:r>
                        <a:rPr sz="1500" dirty="0" err="1"/>
                        <a:t>Tiết</a:t>
                      </a:r>
                      <a:r>
                        <a:rPr sz="1500" dirty="0"/>
                        <a:t> </a:t>
                      </a:r>
                      <a:r>
                        <a:rPr sz="1500" dirty="0" err="1"/>
                        <a:t>kiệm</a:t>
                      </a:r>
                      <a:r>
                        <a:rPr sz="1500" dirty="0"/>
                        <a:t> chi </a:t>
                      </a:r>
                      <a:r>
                        <a:rPr sz="1500" dirty="0" err="1"/>
                        <a:t>phí</a:t>
                      </a:r>
                      <a:r>
                        <a:rPr sz="1500" dirty="0"/>
                        <a:t> </a:t>
                      </a:r>
                      <a:r>
                        <a:rPr sz="1500" dirty="0" err="1"/>
                        <a:t>vận</a:t>
                      </a:r>
                      <a:r>
                        <a:rPr sz="1500" dirty="0"/>
                        <a:t> </a:t>
                      </a:r>
                      <a:r>
                        <a:rPr sz="1500" dirty="0" err="1"/>
                        <a:t>hành</a:t>
                      </a:r>
                      <a:r>
                        <a:rPr sz="1500" dirty="0"/>
                        <a:t> &amp; </a:t>
                      </a:r>
                      <a:r>
                        <a:rPr sz="1500" dirty="0" err="1"/>
                        <a:t>bảo</a:t>
                      </a:r>
                      <a:r>
                        <a:rPr sz="1500" dirty="0"/>
                        <a:t> </a:t>
                      </a:r>
                      <a:r>
                        <a:rPr sz="1500"/>
                        <a:t>trì</a:t>
                      </a:r>
                    </a:p>
                  </a:txBody>
                  <a:tcPr marL="0" marR="0" marT="0" marB="0" anchor="ctr">
                    <a:lnL>
                      <a:noFill/>
                    </a:lnL>
                    <a:lnR>
                      <a:noFill/>
                    </a:lnR>
                    <a:lnT>
                      <a:noFill/>
                    </a:lnT>
                    <a:lnB>
                      <a:noFill/>
                    </a:lnB>
                    <a:noFill/>
                  </a:tcPr>
                </a:tc>
                <a:tc>
                  <a:txBody>
                    <a:bodyPr/>
                    <a:lstStyle/>
                    <a:p>
                      <a:r>
                        <a:rPr sz="1500"/>
                        <a:t>Chi phí sạc rẻ hơn xăng, và do EV đơn giản hơn về cấu tạo, chi phí bảo dưỡng rõ ràng giảm hơn. (</a:t>
                      </a:r>
                      <a:r>
                        <a:rPr sz="1500">
                          <a:hlinkClick r:id="rId5" tooltip="Electric Vehicles: How They Work + Their Benefits [Infographic] | Greener Ideal"/>
                        </a:rPr>
                        <a:t>Greener Ideal</a:t>
                      </a:r>
                      <a:r>
                        <a:rPr sz="1500"/>
                        <a:t>, </a:t>
                      </a:r>
                      <a:r>
                        <a:rPr sz="1500">
                          <a:hlinkClick r:id="rId6" tooltip="Electric vehicle"/>
                        </a:rPr>
                        <a:t>Wikipedia</a:t>
                      </a:r>
                      <a:r>
                        <a:rPr sz="1500"/>
                        <a:t>)</a:t>
                      </a:r>
                      <a:endParaRPr sz="1500">
                        <a:hlinkClick r:id="rId6" tooltip="Electric vehicle"/>
                      </a:endParaRPr>
                    </a:p>
                  </a:txBody>
                  <a:tcPr marL="0" marR="0" marT="0" marB="0" anchor="ctr">
                    <a:lnL>
                      <a:noFill/>
                    </a:lnL>
                    <a:lnR>
                      <a:noFill/>
                    </a:lnR>
                    <a:lnT>
                      <a:noFill/>
                    </a:lnT>
                    <a:lnB>
                      <a:noFill/>
                    </a:lnB>
                    <a:noFill/>
                  </a:tcPr>
                </a:tc>
                <a:extLst>
                  <a:ext uri="{0D108BD9-81ED-4DB2-BD59-A6C34878D82A}">
                    <a16:rowId xmlns:a16="http://schemas.microsoft.com/office/drawing/2014/main" val="10002"/>
                  </a:ext>
                </a:extLst>
              </a:tr>
              <a:tr h="693695">
                <a:tc>
                  <a:txBody>
                    <a:bodyPr/>
                    <a:lstStyle/>
                    <a:p>
                      <a:r>
                        <a:rPr sz="1500"/>
                        <a:t>Trải nghiệm lái tốt hơn</a:t>
                      </a:r>
                    </a:p>
                  </a:txBody>
                  <a:tcPr marL="0" marR="0" marT="0" marB="0" anchor="ctr">
                    <a:lnL>
                      <a:noFill/>
                    </a:lnL>
                    <a:lnR>
                      <a:noFill/>
                    </a:lnR>
                    <a:lnT>
                      <a:noFill/>
                    </a:lnT>
                    <a:lnB>
                      <a:noFill/>
                    </a:lnB>
                    <a:noFill/>
                  </a:tcPr>
                </a:tc>
                <a:tc>
                  <a:txBody>
                    <a:bodyPr/>
                    <a:lstStyle/>
                    <a:p>
                      <a:r>
                        <a:rPr sz="1500"/>
                        <a:t>Khởi động mượt, ít ồn, thân xe ổn định nhờ trọng tâm thấp. (</a:t>
                      </a:r>
                      <a:r>
                        <a:rPr sz="1500">
                          <a:hlinkClick r:id="rId3" tooltip="5 Environmental Benefits of Electric Vehicles – Infographics Zone"/>
                        </a:rPr>
                        <a:t>Infographics Zone</a:t>
                      </a:r>
                      <a:r>
                        <a:rPr sz="1500"/>
                        <a:t>, </a:t>
                      </a:r>
                      <a:r>
                        <a:rPr sz="1500">
                          <a:hlinkClick r:id="rId7" tooltip="Should You Go Electric? The Pros and Cons of EVs"/>
                        </a:rPr>
                        <a:t>Lifewire</a:t>
                      </a:r>
                      <a:r>
                        <a:rPr sz="1500"/>
                        <a:t>)</a:t>
                      </a:r>
                      <a:endParaRPr sz="1500">
                        <a:hlinkClick r:id="rId7" tooltip="Should You Go Electric? The Pros and Cons of EVs"/>
                      </a:endParaRPr>
                    </a:p>
                  </a:txBody>
                  <a:tcPr marL="0" marR="0" marT="0" marB="0" anchor="ctr">
                    <a:lnL>
                      <a:noFill/>
                    </a:lnL>
                    <a:lnR>
                      <a:noFill/>
                    </a:lnR>
                    <a:lnT>
                      <a:noFill/>
                    </a:lnT>
                    <a:lnB>
                      <a:noFill/>
                    </a:lnB>
                    <a:noFill/>
                  </a:tcPr>
                </a:tc>
                <a:extLst>
                  <a:ext uri="{0D108BD9-81ED-4DB2-BD59-A6C34878D82A}">
                    <a16:rowId xmlns:a16="http://schemas.microsoft.com/office/drawing/2014/main" val="10003"/>
                  </a:ext>
                </a:extLst>
              </a:tr>
              <a:tr h="693695">
                <a:tc>
                  <a:txBody>
                    <a:bodyPr/>
                    <a:lstStyle/>
                    <a:p>
                      <a:r>
                        <a:rPr sz="1500"/>
                        <a:t>Tiện lợi &amp; công nghệ thông minh</a:t>
                      </a:r>
                    </a:p>
                  </a:txBody>
                  <a:tcPr marL="0" marR="0" marT="0" marB="0" anchor="ctr">
                    <a:lnL>
                      <a:noFill/>
                    </a:lnL>
                    <a:lnR>
                      <a:noFill/>
                    </a:lnR>
                    <a:lnT>
                      <a:noFill/>
                    </a:lnT>
                    <a:lnB>
                      <a:noFill/>
                    </a:lnB>
                    <a:noFill/>
                  </a:tcPr>
                </a:tc>
                <a:tc>
                  <a:txBody>
                    <a:bodyPr/>
                    <a:lstStyle/>
                    <a:p>
                      <a:r>
                        <a:rPr sz="1500"/>
                        <a:t>Sạc tại nhà, OTA, app theo dõi xe, cập nhật phần mềm… giúp xe luôn “tươi mới”. (</a:t>
                      </a:r>
                      <a:r>
                        <a:rPr sz="1500">
                          <a:hlinkClick r:id="rId7" tooltip="Should You Go Electric? The Pros and Cons of EVs"/>
                        </a:rPr>
                        <a:t>Lifewire</a:t>
                      </a:r>
                      <a:r>
                        <a:rPr sz="1500"/>
                        <a:t>)</a:t>
                      </a:r>
                      <a:endParaRPr sz="1500">
                        <a:hlinkClick r:id="rId7" tooltip="Should You Go Electric? The Pros and Cons of EVs"/>
                      </a:endParaRPr>
                    </a:p>
                  </a:txBody>
                  <a:tcPr marL="0" marR="0" marT="0" marB="0" anchor="ctr">
                    <a:lnL>
                      <a:noFill/>
                    </a:lnL>
                    <a:lnR>
                      <a:noFill/>
                    </a:lnR>
                    <a:lnT>
                      <a:noFill/>
                    </a:lnT>
                    <a:lnB>
                      <a:noFill/>
                    </a:lnB>
                    <a:noFill/>
                  </a:tcPr>
                </a:tc>
                <a:extLst>
                  <a:ext uri="{0D108BD9-81ED-4DB2-BD59-A6C34878D82A}">
                    <a16:rowId xmlns:a16="http://schemas.microsoft.com/office/drawing/2014/main" val="10004"/>
                  </a:ext>
                </a:extLst>
              </a:tr>
              <a:tr h="692469">
                <a:tc>
                  <a:txBody>
                    <a:bodyPr/>
                    <a:lstStyle/>
                    <a:p>
                      <a:r>
                        <a:rPr sz="1500"/>
                        <a:t>Ổn định năng lượng</a:t>
                      </a:r>
                    </a:p>
                  </a:txBody>
                  <a:tcPr marL="0" marR="0" marT="0" marB="0" anchor="ctr">
                    <a:lnL>
                      <a:noFill/>
                    </a:lnL>
                    <a:lnR>
                      <a:noFill/>
                    </a:lnR>
                    <a:lnT>
                      <a:noFill/>
                    </a:lnT>
                    <a:lnB>
                      <a:noFill/>
                    </a:lnB>
                    <a:noFill/>
                  </a:tcPr>
                </a:tc>
                <a:tc>
                  <a:txBody>
                    <a:bodyPr/>
                    <a:lstStyle/>
                    <a:p>
                      <a:r>
                        <a:rPr sz="1500" dirty="0"/>
                        <a:t>EV </a:t>
                      </a:r>
                      <a:r>
                        <a:rPr sz="1500" dirty="0" err="1"/>
                        <a:t>linh</a:t>
                      </a:r>
                      <a:r>
                        <a:rPr sz="1500" dirty="0"/>
                        <a:t> </a:t>
                      </a:r>
                      <a:r>
                        <a:rPr sz="1500" dirty="0" err="1"/>
                        <a:t>hoạt</a:t>
                      </a:r>
                      <a:r>
                        <a:rPr sz="1500" dirty="0"/>
                        <a:t> </a:t>
                      </a:r>
                      <a:r>
                        <a:rPr sz="1500" dirty="0" err="1"/>
                        <a:t>với</a:t>
                      </a:r>
                      <a:r>
                        <a:rPr sz="1500" dirty="0"/>
                        <a:t> </a:t>
                      </a:r>
                      <a:r>
                        <a:rPr sz="1500" dirty="0" err="1"/>
                        <a:t>nhiều</a:t>
                      </a:r>
                      <a:r>
                        <a:rPr sz="1500" dirty="0"/>
                        <a:t> </a:t>
                      </a:r>
                      <a:r>
                        <a:rPr sz="1500" dirty="0" err="1"/>
                        <a:t>nguồn</a:t>
                      </a:r>
                      <a:r>
                        <a:rPr sz="1500" dirty="0"/>
                        <a:t> </a:t>
                      </a:r>
                      <a:r>
                        <a:rPr sz="1500" dirty="0" err="1"/>
                        <a:t>điện</a:t>
                      </a:r>
                      <a:r>
                        <a:rPr sz="1500" dirty="0"/>
                        <a:t>, </a:t>
                      </a:r>
                      <a:r>
                        <a:rPr sz="1500" dirty="0" err="1"/>
                        <a:t>càng</a:t>
                      </a:r>
                      <a:r>
                        <a:rPr sz="1500" dirty="0"/>
                        <a:t> </a:t>
                      </a:r>
                      <a:r>
                        <a:rPr sz="1500" dirty="0" err="1"/>
                        <a:t>dùng</a:t>
                      </a:r>
                      <a:r>
                        <a:rPr sz="1500" dirty="0"/>
                        <a:t> </a:t>
                      </a:r>
                      <a:r>
                        <a:rPr sz="1500" dirty="0" err="1"/>
                        <a:t>điện</a:t>
                      </a:r>
                      <a:r>
                        <a:rPr sz="1500" dirty="0"/>
                        <a:t> </a:t>
                      </a:r>
                      <a:r>
                        <a:rPr sz="1500" dirty="0" err="1"/>
                        <a:t>xanh</a:t>
                      </a:r>
                      <a:r>
                        <a:rPr sz="1500" dirty="0"/>
                        <a:t> </a:t>
                      </a:r>
                      <a:r>
                        <a:rPr sz="1500" dirty="0" err="1"/>
                        <a:t>thì</a:t>
                      </a:r>
                      <a:r>
                        <a:rPr sz="1500" dirty="0"/>
                        <a:t> </a:t>
                      </a:r>
                      <a:r>
                        <a:rPr sz="1500" dirty="0" err="1"/>
                        <a:t>càng</a:t>
                      </a:r>
                      <a:r>
                        <a:rPr sz="1500" dirty="0"/>
                        <a:t> </a:t>
                      </a:r>
                      <a:r>
                        <a:rPr sz="1500" dirty="0" err="1"/>
                        <a:t>sạch</a:t>
                      </a:r>
                      <a:r>
                        <a:rPr sz="1500" dirty="0"/>
                        <a:t> </a:t>
                      </a:r>
                      <a:r>
                        <a:rPr sz="1500" dirty="0" err="1"/>
                        <a:t>và</a:t>
                      </a:r>
                      <a:r>
                        <a:rPr sz="1500" dirty="0"/>
                        <a:t> </a:t>
                      </a:r>
                      <a:r>
                        <a:rPr sz="1500" dirty="0" err="1"/>
                        <a:t>hiệu</a:t>
                      </a:r>
                      <a:r>
                        <a:rPr sz="1500" dirty="0"/>
                        <a:t> </a:t>
                      </a:r>
                      <a:r>
                        <a:rPr sz="1500" dirty="0" err="1"/>
                        <a:t>quả</a:t>
                      </a:r>
                      <a:r>
                        <a:rPr sz="1500" dirty="0"/>
                        <a:t> </a:t>
                      </a:r>
                      <a:r>
                        <a:rPr sz="1500" dirty="0" err="1"/>
                        <a:t>hơn</a:t>
                      </a:r>
                      <a:r>
                        <a:rPr sz="1500" dirty="0"/>
                        <a:t>. (</a:t>
                      </a:r>
                      <a:r>
                        <a:rPr sz="1500" dirty="0">
                          <a:hlinkClick r:id="rId6" tooltip="Electric vehicle"/>
                        </a:rPr>
                        <a:t>Wikipedia</a:t>
                      </a:r>
                      <a:r>
                        <a:rPr sz="1500" dirty="0"/>
                        <a:t>)</a:t>
                      </a:r>
                      <a:endParaRPr sz="1500" dirty="0">
                        <a:hlinkClick r:id="rId6" tooltip="Electric vehicle"/>
                      </a:endParaRPr>
                    </a:p>
                  </a:txBody>
                  <a:tcPr marL="0" marR="0" marT="0" marB="0" anchor="ctr">
                    <a:lnL>
                      <a:noFill/>
                    </a:lnL>
                    <a:lnR>
                      <a:noFill/>
                    </a:lnR>
                    <a:lnT>
                      <a:noFill/>
                    </a:lnT>
                    <a:lnB>
                      <a:noFill/>
                    </a:lnB>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Nhược điểm </a:t>
            </a:r>
          </a:p>
        </p:txBody>
      </p:sp>
      <p:pic>
        <p:nvPicPr>
          <p:cNvPr id="4" name="Picture 3"/>
          <p:cNvPicPr/>
          <p:nvPr/>
        </p:nvPicPr>
        <p:blipFill>
          <a:blip r:embed="rId2"/>
          <a:stretch>
            <a:fillRect/>
          </a:stretch>
        </p:blipFill>
        <p:spPr>
          <a:xfrm>
            <a:off x="550545" y="2920365"/>
            <a:ext cx="4854575" cy="3228340"/>
          </a:xfrm>
          <a:prstGeom prst="rect">
            <a:avLst/>
          </a:prstGeom>
        </p:spPr>
      </p:pic>
      <p:sp>
        <p:nvSpPr>
          <p:cNvPr id="5" name="Text Box 4"/>
          <p:cNvSpPr txBox="1"/>
          <p:nvPr/>
        </p:nvSpPr>
        <p:spPr>
          <a:xfrm>
            <a:off x="805180" y="993140"/>
            <a:ext cx="2363470" cy="1842770"/>
          </a:xfrm>
          <a:prstGeom prst="rect">
            <a:avLst/>
          </a:prstGeom>
          <a:noFill/>
        </p:spPr>
        <p:txBody>
          <a:bodyPr wrap="square" rtlCol="0">
            <a:noAutofit/>
          </a:bodyPr>
          <a:lstStyle/>
          <a:p>
            <a:r>
              <a:rPr lang="en-US"/>
              <a:t>Thời gian sạc không lý tưởng:</a:t>
            </a:r>
          </a:p>
          <a:p>
            <a:r>
              <a:rPr lang="en-US"/>
              <a:t>   Sạc lâu</a:t>
            </a:r>
            <a:br>
              <a:rPr lang="en-US"/>
            </a:br>
            <a:r>
              <a:rPr lang="en-US"/>
              <a:t>   Còn ít trạm sạc, chưa bao phủ rộng rãi</a:t>
            </a:r>
          </a:p>
        </p:txBody>
      </p:sp>
      <p:sp>
        <p:nvSpPr>
          <p:cNvPr id="7" name="Text Box 6"/>
          <p:cNvSpPr txBox="1"/>
          <p:nvPr/>
        </p:nvSpPr>
        <p:spPr>
          <a:xfrm>
            <a:off x="6062345" y="1743075"/>
            <a:ext cx="5372100" cy="4404995"/>
          </a:xfrm>
          <a:prstGeom prst="rect">
            <a:avLst/>
          </a:prstGeom>
          <a:noFill/>
        </p:spPr>
        <p:txBody>
          <a:bodyPr wrap="square" rtlCol="0">
            <a:noAutofit/>
          </a:bodyPr>
          <a:lstStyle/>
          <a:p>
            <a:r>
              <a:rPr lang="en-US"/>
              <a:t>- Phạm vi di chuyển hạn chế: </a:t>
            </a:r>
            <a:br>
              <a:rPr lang="en-US"/>
            </a:br>
            <a:r>
              <a:rPr lang="en-US"/>
              <a:t>   + Quãng đường đi mỗi lần sạc ngắn hơn xe xăng ( 300 - 500 km tuỳ từng loại )</a:t>
            </a:r>
          </a:p>
          <a:p>
            <a:r>
              <a:rPr lang="en-US"/>
              <a:t>   + </a:t>
            </a:r>
            <a:r>
              <a:rPr lang="en-US" altLang="en-US"/>
              <a:t>Khi bật điều hòa, sưởi ấm hay tải nặng → tốn pin nhanh hơn.</a:t>
            </a:r>
          </a:p>
          <a:p>
            <a:r>
              <a:rPr lang="en-US" altLang="en-US"/>
              <a:t>- Giá thành ban đầu cao </a:t>
            </a:r>
            <a:r>
              <a:rPr lang="zh-CN" altLang="en-US"/>
              <a:t>💸</a:t>
            </a:r>
          </a:p>
          <a:p>
            <a:r>
              <a:rPr lang="en-US" altLang="en-US"/>
              <a:t>   + Xe điện hiện vẫn đắt hơn xe xăng cùng phân khúc do pin chiếm chi phí lớn.</a:t>
            </a:r>
          </a:p>
          <a:p>
            <a:r>
              <a:rPr lang="en-US" altLang="en-US"/>
              <a:t>   + Dù chi phí vận hành rẻ hơn, nhưng tiền mua ban đầu là rào cản cho nhiều người.</a:t>
            </a:r>
            <a:br>
              <a:rPr lang="en-US" altLang="en-US"/>
            </a:br>
            <a:r>
              <a:rPr lang="en-US" altLang="en-US"/>
              <a:t>- Tuổi thọ &amp; chi phí thay pin </a:t>
            </a:r>
            <a:r>
              <a:rPr lang="zh-CN" altLang="en-US"/>
              <a:t>🔋</a:t>
            </a:r>
            <a:r>
              <a:rPr lang="en-US" altLang="en-US"/>
              <a:t>️</a:t>
            </a:r>
          </a:p>
          <a:p>
            <a:r>
              <a:rPr lang="en-US" altLang="en-US"/>
              <a:t>   + Pin sau vài năm sẽ bị chai (giảm dung lượng).</a:t>
            </a:r>
          </a:p>
          <a:p>
            <a:r>
              <a:rPr lang="en-US" altLang="en-US"/>
              <a:t>   + Thay pin rất tốn kém (có thể chiếm 30–40% giá xe).</a:t>
            </a:r>
          </a:p>
          <a:p>
            <a:r>
              <a:rPr lang="en-US" altLang="en-US"/>
              <a:t>   + Việc tái chế pin cũng gây thách thức môi trường.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Tính năng của xe điện</a:t>
            </a:r>
          </a:p>
        </p:txBody>
      </p:sp>
      <p:pic>
        <p:nvPicPr>
          <p:cNvPr id="4" name="Content Placeholder 3"/>
          <p:cNvPicPr>
            <a:picLocks noGrp="1" noChangeAspect="1"/>
          </p:cNvPicPr>
          <p:nvPr>
            <p:ph idx="1"/>
          </p:nvPr>
        </p:nvPicPr>
        <p:blipFill>
          <a:blip r:embed="rId2"/>
          <a:stretch>
            <a:fillRect/>
          </a:stretch>
        </p:blipFill>
        <p:spPr>
          <a:xfrm>
            <a:off x="1053465" y="1361440"/>
            <a:ext cx="9149080" cy="458660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777*310"/>
  <p:tag name="TABLE_ENDDRAG_RECT" val="67*117*777*311"/>
</p:tagLst>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1120</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Gear Drives</vt:lpstr>
      <vt:lpstr>TỔNG KẾT CHƯƠNG I</vt:lpstr>
      <vt:lpstr>Tổng quan xu hướng ô tô điện </vt:lpstr>
      <vt:lpstr>Xu hướng toàn cầu về nhu cầu sử dụng ô tô điện</vt:lpstr>
      <vt:lpstr>Hiệu suất</vt:lpstr>
      <vt:lpstr>PowerPoint Presentation</vt:lpstr>
      <vt:lpstr>Lợi ích của xe điện</vt:lpstr>
      <vt:lpstr>Tiết kiệm –  sạch – lái sướng – công nghệ tân tiến</vt:lpstr>
      <vt:lpstr>Nhược điểm </vt:lpstr>
      <vt:lpstr>Tính năng của xe điện</vt:lpstr>
      <vt:lpstr>Phân loại các xe thuần điện ( EVs ) </vt:lpstr>
      <vt:lpstr>Phân loại </vt:lpstr>
      <vt:lpstr>Phân loại</vt:lpstr>
      <vt:lpstr>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Hưng Bùi</dc:creator>
  <cp:lastModifiedBy>Hưng Bùi</cp:lastModifiedBy>
  <cp:revision>13</cp:revision>
  <dcterms:created xsi:type="dcterms:W3CDTF">2025-08-27T09:54:00Z</dcterms:created>
  <dcterms:modified xsi:type="dcterms:W3CDTF">2025-08-27T11:24:12Z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BD6842117F2E4037A34412B8A6FF9C99_13</vt:lpwstr>
  </property>
  <property fmtid="{D5CDD505-2E9C-101B-9397-08002B2CF9AE}" pid="3" name="KSOProductBuildVer">
    <vt:lpwstr>1033-12.2.0.21931</vt:lpwstr>
  </property>
</Properties>
</file>